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2" r:id="rId2"/>
    <p:sldId id="28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0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6" r:id="rId27"/>
    <p:sldId id="291" r:id="rId28"/>
    <p:sldId id="287" r:id="rId29"/>
    <p:sldId id="285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/>
        </p:nvPicPr>
        <p:blipFill>
          <a:blip r:embed="rId2"/>
          <a:srcRect l="12257" t="10938" r="10748" b="11452"/>
          <a:stretch>
            <a:fillRect/>
          </a:stretch>
        </p:blipFill>
        <p:spPr bwMode="auto">
          <a:xfrm>
            <a:off x="7907338" y="23813"/>
            <a:ext cx="1216025" cy="160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66336-5E03-45E6-85EC-C94AE6E14AB6}" type="datetimeFigureOut">
              <a:rPr lang="en-US"/>
              <a:pPr>
                <a:defRPr/>
              </a:pPr>
              <a:t>8/31/2022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98DEA-3D68-4D74-B9D3-7C8861A8E9D4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53EB7-A532-4BC6-94D9-FB56DE6ECE72}" type="datetimeFigureOut">
              <a:rPr lang="en-US"/>
              <a:pPr>
                <a:defRPr/>
              </a:pPr>
              <a:t>8/31/2022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444C4-D086-4E4D-BAD2-FC2937DF59F0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D1E32-F9FC-4E7E-8F74-188D0623B4CE}" type="datetimeFigureOut">
              <a:rPr lang="en-US"/>
              <a:pPr>
                <a:defRPr/>
              </a:pPr>
              <a:t>8/31/2022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CCE95-231F-4683-A532-C640DEE6217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BF53D-A842-4604-85F7-1FE18CEBCA9A}" type="datetimeFigureOut">
              <a:rPr lang="en-US"/>
              <a:pPr>
                <a:defRPr/>
              </a:pPr>
              <a:t>8/31/2022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AB306-1635-4D20-AB3E-326B3406A012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72307-7BA6-4BFD-8705-4054F9D73CA7}" type="datetimeFigureOut">
              <a:rPr lang="en-US"/>
              <a:pPr>
                <a:defRPr/>
              </a:pPr>
              <a:t>8/31/2022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9E3D7-3363-4C9B-B073-A1DF2E04993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E3CB1-5C73-4826-8F0A-9252B6A5E2F0}" type="datetimeFigureOut">
              <a:rPr lang="en-US"/>
              <a:pPr>
                <a:defRPr/>
              </a:pPr>
              <a:t>8/31/2022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39C62-98ED-4224-97A3-CD1FA67BD0B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9137E-C7AB-4B49-97F2-BF87F9F3B046}" type="datetimeFigureOut">
              <a:rPr lang="en-US"/>
              <a:pPr>
                <a:defRPr/>
              </a:pPr>
              <a:t>8/31/2022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70D0B-5A99-44BD-AC61-39C982E50B7C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F1EA9-4B0C-46B2-85FB-6C55B68F9B13}" type="datetimeFigureOut">
              <a:rPr lang="en-US"/>
              <a:pPr>
                <a:defRPr/>
              </a:pPr>
              <a:t>8/31/2022</a:t>
            </a:fld>
            <a:endParaRPr lang="en-I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847E4-750E-4480-83E5-9FDA4A2C407C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64FD4-5A9D-4260-A2C1-5028DA4E65C2}" type="datetimeFigureOut">
              <a:rPr lang="en-US"/>
              <a:pPr>
                <a:defRPr/>
              </a:pPr>
              <a:t>8/31/2022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DF884-8433-48CA-9A87-10BE3DCE7562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D5C9F-360E-4C55-B19C-EAC522969706}" type="datetimeFigureOut">
              <a:rPr lang="en-US"/>
              <a:pPr>
                <a:defRPr/>
              </a:pPr>
              <a:t>8/31/2022</a:t>
            </a:fld>
            <a:endParaRPr lang="en-I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20FCC-23A6-4719-9136-319E12DEDC27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E4B37-09A5-4E02-B2C2-5188246BB5F2}" type="datetimeFigureOut">
              <a:rPr lang="en-US"/>
              <a:pPr>
                <a:defRPr/>
              </a:pPr>
              <a:t>8/31/2022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A1ECD-1221-4E00-BBA2-8CE60997B3A0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1D3C4-0B86-4F56-B9A4-8FDC7E7116CB}" type="datetimeFigureOut">
              <a:rPr lang="en-US"/>
              <a:pPr>
                <a:defRPr/>
              </a:pPr>
              <a:t>8/31/2022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12E2B-A429-414E-B98E-257B380C2163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C01E55-2D85-4DA5-8571-0ED16B924F7B}" type="datetimeFigureOut">
              <a:rPr lang="en-US"/>
              <a:pPr>
                <a:defRPr/>
              </a:pPr>
              <a:t>8/31/2022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FADFAB1-0428-403E-B40A-6D30E0C2411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 rot="5400000">
            <a:off x="7146193" y="3613253"/>
            <a:ext cx="3179486" cy="776081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3800" b="1" kern="1200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>
              <a:lnSpc>
                <a:spcPct val="70000"/>
              </a:lnSpc>
              <a:defRPr/>
            </a:pPr>
            <a:r>
              <a:rPr lang="en-US" sz="6700" dirty="0" smtClean="0">
                <a:ln w="9525" cmpd="sng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noFill/>
              </a:rPr>
              <a:t>SPDC</a:t>
            </a:r>
            <a:endParaRPr lang="en-US" sz="6700" dirty="0">
              <a:ln w="9525" cmpd="sng">
                <a:solidFill>
                  <a:schemeClr val="bg2">
                    <a:lumMod val="50000"/>
                  </a:schemeClr>
                </a:solidFill>
                <a:prstDash val="solid"/>
              </a:ln>
              <a:noFill/>
            </a:endParaRPr>
          </a:p>
        </p:txBody>
      </p:sp>
      <p:pic>
        <p:nvPicPr>
          <p:cNvPr id="1032" name="Picture 7"/>
          <p:cNvPicPr>
            <a:picLocks noChangeAspect="1"/>
          </p:cNvPicPr>
          <p:nvPr/>
        </p:nvPicPr>
        <p:blipFill>
          <a:blip r:embed="rId14" cstate="print"/>
          <a:srcRect l="12257" t="10938" r="10748" b="11452"/>
          <a:stretch>
            <a:fillRect/>
          </a:stretch>
        </p:blipFill>
        <p:spPr bwMode="auto">
          <a:xfrm>
            <a:off x="8423275" y="23813"/>
            <a:ext cx="700088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4257" y="381001"/>
            <a:ext cx="74893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8857" y="2467429"/>
            <a:ext cx="8859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sz="2800" b="1" dirty="0" smtClean="0">
                <a:solidFill>
                  <a:srgbClr val="0070C0"/>
                </a:solidFill>
              </a:rPr>
              <a:t>CONCEPT OF DISEASE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5715000"/>
            <a:ext cx="8545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DEPARTMENT </a:t>
            </a:r>
            <a:r>
              <a:rPr lang="en-US" sz="2800" dirty="0" smtClean="0">
                <a:latin typeface="Book Antiqua" panose="02040602050305030304" pitchFamily="18" charset="0"/>
              </a:rPr>
              <a:t>OF PUBLIC HEALTH DENTISTRY  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781" r="15781"/>
          <a:stretch/>
        </p:blipFill>
        <p:spPr>
          <a:xfrm>
            <a:off x="0" y="-14515"/>
            <a:ext cx="1393371" cy="21145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744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0070C0"/>
                </a:solidFill>
                <a:latin typeface="+mn-lt"/>
              </a:rPr>
              <a:t>RISK FACTORS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071563"/>
            <a:ext cx="8572500" cy="5214937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en-US" altLang="en-US" smtClean="0"/>
              <a:t>An attribute associated with development of a disease.</a:t>
            </a:r>
          </a:p>
          <a:p>
            <a:pPr algn="just" eaLnBrk="1" hangingPunct="1">
              <a:lnSpc>
                <a:spcPct val="150000"/>
              </a:lnSpc>
            </a:pPr>
            <a:endParaRPr lang="en-US" altLang="en-US" smtClean="0"/>
          </a:p>
          <a:p>
            <a:pPr algn="just" eaLnBrk="1" hangingPunct="1">
              <a:lnSpc>
                <a:spcPct val="150000"/>
              </a:lnSpc>
            </a:pPr>
            <a:r>
              <a:rPr lang="en-US" altLang="en-US" smtClean="0"/>
              <a:t> A determinant that can be modified by intervention</a:t>
            </a:r>
          </a:p>
          <a:p>
            <a:pPr algn="just" eaLnBrk="1" hangingPunct="1">
              <a:lnSpc>
                <a:spcPct val="150000"/>
              </a:lnSpc>
            </a:pPr>
            <a:endParaRPr lang="en-US" altLang="en-US" smtClean="0"/>
          </a:p>
          <a:p>
            <a:pPr algn="just" eaLnBrk="1" hangingPunct="1">
              <a:lnSpc>
                <a:spcPct val="150000"/>
              </a:lnSpc>
            </a:pPr>
            <a:r>
              <a:rPr lang="en-US" altLang="en-US" smtClean="0"/>
              <a:t>  It reduces the possibility of occurrence of disease.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smtClean="0">
                <a:solidFill>
                  <a:schemeClr val="tx2"/>
                </a:solidFill>
              </a:rPr>
              <a:t>Prominent risk factors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66800" y="1752600"/>
            <a:ext cx="1906588" cy="4114800"/>
          </a:xfrm>
        </p:spPr>
        <p:txBody>
          <a:bodyPr/>
          <a:lstStyle/>
          <a:p>
            <a:pPr eaLnBrk="1" hangingPunct="1"/>
            <a:r>
              <a:rPr lang="en-US" altLang="en-US" sz="2400" b="1" smtClean="0"/>
              <a:t>Heart disease</a:t>
            </a:r>
          </a:p>
          <a:p>
            <a:pPr eaLnBrk="1" hangingPunct="1"/>
            <a:endParaRPr lang="en-US" altLang="en-US" sz="2400" b="1" smtClean="0"/>
          </a:p>
          <a:p>
            <a:pPr eaLnBrk="1" hangingPunct="1"/>
            <a:r>
              <a:rPr lang="en-US" altLang="en-US" sz="2400" b="1" smtClean="0"/>
              <a:t>Cancer </a:t>
            </a:r>
          </a:p>
          <a:p>
            <a:pPr eaLnBrk="1" hangingPunct="1"/>
            <a:endParaRPr lang="en-US" altLang="en-US" sz="2400" b="1" smtClean="0"/>
          </a:p>
          <a:p>
            <a:pPr eaLnBrk="1" hangingPunct="1"/>
            <a:endParaRPr lang="en-US" altLang="en-US" sz="2400" b="1" smtClean="0"/>
          </a:p>
          <a:p>
            <a:pPr eaLnBrk="1" hangingPunct="1"/>
            <a:r>
              <a:rPr lang="en-US" altLang="en-US" sz="2400" b="1" smtClean="0"/>
              <a:t>Diabetes </a:t>
            </a:r>
          </a:p>
          <a:p>
            <a:pPr eaLnBrk="1" hangingPunct="1"/>
            <a:endParaRPr lang="en-US" altLang="en-US" sz="2400" b="1" smtClean="0"/>
          </a:p>
          <a:p>
            <a:pPr eaLnBrk="1" hangingPunct="1"/>
            <a:r>
              <a:rPr lang="en-US" altLang="en-US" sz="2400" b="1" smtClean="0"/>
              <a:t>Cirrhosis of liver.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973388" y="1752600"/>
            <a:ext cx="6884987" cy="41148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Smoking, high BP, elevated serum cholesterol</a:t>
            </a:r>
          </a:p>
          <a:p>
            <a:pPr eaLnBrk="1" hangingPunct="1"/>
            <a:endParaRPr lang="en-US" altLang="en-US" sz="2400" smtClean="0"/>
          </a:p>
          <a:p>
            <a:pPr eaLnBrk="1" hangingPunct="1"/>
            <a:r>
              <a:rPr lang="en-US" altLang="en-US" sz="2400" smtClean="0"/>
              <a:t>Smoking, alcohol, solar &amp;ionizing radiations.</a:t>
            </a:r>
          </a:p>
          <a:p>
            <a:pPr eaLnBrk="1" hangingPunct="1"/>
            <a:endParaRPr lang="en-US" altLang="en-US" sz="2400" smtClean="0"/>
          </a:p>
          <a:p>
            <a:pPr eaLnBrk="1" hangingPunct="1"/>
            <a:r>
              <a:rPr lang="en-US" altLang="en-US" sz="2400" smtClean="0"/>
              <a:t>Obesity, diet.</a:t>
            </a:r>
          </a:p>
          <a:p>
            <a:pPr eaLnBrk="1" hangingPunct="1"/>
            <a:endParaRPr lang="en-US" altLang="en-US" sz="2400" smtClean="0"/>
          </a:p>
          <a:p>
            <a:pPr eaLnBrk="1" hangingPunct="1"/>
            <a:r>
              <a:rPr lang="en-US" altLang="en-US" sz="2400" smtClean="0"/>
              <a:t>Alcohol.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rgbClr val="0070C0"/>
                </a:solidFill>
                <a:latin typeface="+mn-lt"/>
              </a:rPr>
              <a:t>ICEBERG CONCEPT</a:t>
            </a:r>
          </a:p>
        </p:txBody>
      </p:sp>
      <p:sp>
        <p:nvSpPr>
          <p:cNvPr id="146435" name="Cloud"/>
          <p:cNvSpPr>
            <a:spLocks noChangeAspect="1" noEditPoints="1" noChangeArrowheads="1"/>
          </p:cNvSpPr>
          <p:nvPr/>
        </p:nvSpPr>
        <p:spPr bwMode="auto">
          <a:xfrm>
            <a:off x="3487738" y="2895600"/>
            <a:ext cx="3513137" cy="235426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3300"/>
              </a:solidFill>
              <a:latin typeface="+mn-lt"/>
              <a:cs typeface="+mn-cs"/>
            </a:endParaRP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1003300" y="2000250"/>
            <a:ext cx="6711950" cy="37861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 altLang="en-US">
              <a:latin typeface="Calibri" pitchFamily="34" charset="0"/>
            </a:endParaRPr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2514600" y="4572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42" name="Line 7"/>
          <p:cNvSpPr>
            <a:spLocks noChangeShapeType="1"/>
          </p:cNvSpPr>
          <p:nvPr/>
        </p:nvSpPr>
        <p:spPr bwMode="auto">
          <a:xfrm>
            <a:off x="4876800" y="4648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7162800" y="3505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44" name="Line 10"/>
          <p:cNvSpPr>
            <a:spLocks noChangeShapeType="1"/>
          </p:cNvSpPr>
          <p:nvPr/>
        </p:nvSpPr>
        <p:spPr bwMode="auto">
          <a:xfrm>
            <a:off x="6629400" y="3505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45" name="Line 11"/>
          <p:cNvSpPr>
            <a:spLocks noChangeShapeType="1"/>
          </p:cNvSpPr>
          <p:nvPr/>
        </p:nvSpPr>
        <p:spPr bwMode="auto">
          <a:xfrm>
            <a:off x="2286000" y="3505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46" name="Line 12"/>
          <p:cNvSpPr>
            <a:spLocks noChangeShapeType="1"/>
          </p:cNvSpPr>
          <p:nvPr/>
        </p:nvSpPr>
        <p:spPr bwMode="auto">
          <a:xfrm>
            <a:off x="2895600" y="3505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47" name="Line 13"/>
          <p:cNvSpPr>
            <a:spLocks noChangeShapeType="1"/>
          </p:cNvSpPr>
          <p:nvPr/>
        </p:nvSpPr>
        <p:spPr bwMode="auto">
          <a:xfrm>
            <a:off x="3733800" y="3505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48" name="Line 14"/>
          <p:cNvSpPr>
            <a:spLocks noChangeShapeType="1"/>
          </p:cNvSpPr>
          <p:nvPr/>
        </p:nvSpPr>
        <p:spPr bwMode="auto">
          <a:xfrm>
            <a:off x="4648200" y="3505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49" name="Line 15"/>
          <p:cNvSpPr>
            <a:spLocks noChangeShapeType="1"/>
          </p:cNvSpPr>
          <p:nvPr/>
        </p:nvSpPr>
        <p:spPr bwMode="auto">
          <a:xfrm>
            <a:off x="5410200" y="3505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50" name="Line 16"/>
          <p:cNvSpPr>
            <a:spLocks noChangeShapeType="1"/>
          </p:cNvSpPr>
          <p:nvPr/>
        </p:nvSpPr>
        <p:spPr bwMode="auto">
          <a:xfrm>
            <a:off x="6096000" y="3505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51" name="Line 17"/>
          <p:cNvSpPr>
            <a:spLocks noChangeShapeType="1"/>
          </p:cNvSpPr>
          <p:nvPr/>
        </p:nvSpPr>
        <p:spPr bwMode="auto">
          <a:xfrm>
            <a:off x="3124200" y="3962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52" name="Line 18"/>
          <p:cNvSpPr>
            <a:spLocks noChangeShapeType="1"/>
          </p:cNvSpPr>
          <p:nvPr/>
        </p:nvSpPr>
        <p:spPr bwMode="auto">
          <a:xfrm>
            <a:off x="5638800" y="3962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53" name="Line 19"/>
          <p:cNvSpPr>
            <a:spLocks noChangeShapeType="1"/>
          </p:cNvSpPr>
          <p:nvPr/>
        </p:nvSpPr>
        <p:spPr bwMode="auto">
          <a:xfrm>
            <a:off x="4267200" y="4648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54" name="Line 20"/>
          <p:cNvSpPr>
            <a:spLocks noChangeShapeType="1"/>
          </p:cNvSpPr>
          <p:nvPr/>
        </p:nvSpPr>
        <p:spPr bwMode="auto">
          <a:xfrm>
            <a:off x="6553200" y="4419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55" name="Line 21"/>
          <p:cNvSpPr>
            <a:spLocks noChangeShapeType="1"/>
          </p:cNvSpPr>
          <p:nvPr/>
        </p:nvSpPr>
        <p:spPr bwMode="auto">
          <a:xfrm>
            <a:off x="4648200" y="3886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56" name="Line 22"/>
          <p:cNvSpPr>
            <a:spLocks noChangeShapeType="1"/>
          </p:cNvSpPr>
          <p:nvPr/>
        </p:nvSpPr>
        <p:spPr bwMode="auto">
          <a:xfrm>
            <a:off x="7239000" y="3733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57" name="Line 23"/>
          <p:cNvSpPr>
            <a:spLocks noChangeShapeType="1"/>
          </p:cNvSpPr>
          <p:nvPr/>
        </p:nvSpPr>
        <p:spPr bwMode="auto">
          <a:xfrm>
            <a:off x="2209800" y="4114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58" name="Line 24"/>
          <p:cNvSpPr>
            <a:spLocks noChangeShapeType="1"/>
          </p:cNvSpPr>
          <p:nvPr/>
        </p:nvSpPr>
        <p:spPr bwMode="auto">
          <a:xfrm>
            <a:off x="3429000" y="4343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59" name="Line 25"/>
          <p:cNvSpPr>
            <a:spLocks noChangeShapeType="1"/>
          </p:cNvSpPr>
          <p:nvPr/>
        </p:nvSpPr>
        <p:spPr bwMode="auto">
          <a:xfrm>
            <a:off x="5715000" y="4419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60" name="Line 26"/>
          <p:cNvSpPr>
            <a:spLocks noChangeShapeType="1"/>
          </p:cNvSpPr>
          <p:nvPr/>
        </p:nvSpPr>
        <p:spPr bwMode="auto">
          <a:xfrm>
            <a:off x="7239000" y="4419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61" name="Line 27"/>
          <p:cNvSpPr>
            <a:spLocks noChangeShapeType="1"/>
          </p:cNvSpPr>
          <p:nvPr/>
        </p:nvSpPr>
        <p:spPr bwMode="auto">
          <a:xfrm>
            <a:off x="7010400" y="4648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62" name="Line 28"/>
          <p:cNvSpPr>
            <a:spLocks noChangeShapeType="1"/>
          </p:cNvSpPr>
          <p:nvPr/>
        </p:nvSpPr>
        <p:spPr bwMode="auto">
          <a:xfrm>
            <a:off x="6400800" y="4038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63" name="Line 29"/>
          <p:cNvSpPr>
            <a:spLocks noChangeShapeType="1"/>
          </p:cNvSpPr>
          <p:nvPr/>
        </p:nvSpPr>
        <p:spPr bwMode="auto">
          <a:xfrm>
            <a:off x="6934200" y="4114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64" name="Line 30"/>
          <p:cNvSpPr>
            <a:spLocks noChangeShapeType="1"/>
          </p:cNvSpPr>
          <p:nvPr/>
        </p:nvSpPr>
        <p:spPr bwMode="auto">
          <a:xfrm>
            <a:off x="6248400" y="3886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65" name="Line 31"/>
          <p:cNvSpPr>
            <a:spLocks noChangeShapeType="1"/>
          </p:cNvSpPr>
          <p:nvPr/>
        </p:nvSpPr>
        <p:spPr bwMode="auto">
          <a:xfrm>
            <a:off x="3352800" y="4800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66" name="Line 32"/>
          <p:cNvSpPr>
            <a:spLocks noChangeShapeType="1"/>
          </p:cNvSpPr>
          <p:nvPr/>
        </p:nvSpPr>
        <p:spPr bwMode="auto">
          <a:xfrm>
            <a:off x="6248400" y="4800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67" name="Line 33"/>
          <p:cNvSpPr>
            <a:spLocks noChangeShapeType="1"/>
          </p:cNvSpPr>
          <p:nvPr/>
        </p:nvSpPr>
        <p:spPr bwMode="auto">
          <a:xfrm>
            <a:off x="5638800" y="4724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68" name="Text Box 34"/>
          <p:cNvSpPr txBox="1">
            <a:spLocks noChangeArrowheads="1"/>
          </p:cNvSpPr>
          <p:nvPr/>
        </p:nvSpPr>
        <p:spPr bwMode="auto">
          <a:xfrm>
            <a:off x="1000125" y="2500313"/>
            <a:ext cx="24225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000" b="1">
                <a:latin typeface="Calibri" pitchFamily="34" charset="0"/>
              </a:rPr>
              <a:t>What the physician sees</a:t>
            </a:r>
          </a:p>
        </p:txBody>
      </p:sp>
      <p:sp>
        <p:nvSpPr>
          <p:cNvPr id="14369" name="Text Box 36"/>
          <p:cNvSpPr txBox="1">
            <a:spLocks noChangeArrowheads="1"/>
          </p:cNvSpPr>
          <p:nvPr/>
        </p:nvSpPr>
        <p:spPr bwMode="auto">
          <a:xfrm>
            <a:off x="3822700" y="2130425"/>
            <a:ext cx="2978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b="1">
                <a:latin typeface="Calibri" pitchFamily="34" charset="0"/>
              </a:rPr>
              <a:t>Symptomatic disease</a:t>
            </a:r>
          </a:p>
        </p:txBody>
      </p:sp>
      <p:sp>
        <p:nvSpPr>
          <p:cNvPr id="14370" name="Text Box 37"/>
          <p:cNvSpPr txBox="1">
            <a:spLocks noChangeArrowheads="1"/>
          </p:cNvSpPr>
          <p:nvPr/>
        </p:nvSpPr>
        <p:spPr bwMode="auto">
          <a:xfrm>
            <a:off x="4097338" y="3925888"/>
            <a:ext cx="19748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b="1">
                <a:latin typeface="Calibri" pitchFamily="34" charset="0"/>
              </a:rPr>
              <a:t>Pre-symptomatic </a:t>
            </a:r>
          </a:p>
          <a:p>
            <a:pPr algn="ctr"/>
            <a:r>
              <a:rPr lang="en-US" altLang="en-US" b="1">
                <a:latin typeface="Calibri" pitchFamily="34" charset="0"/>
              </a:rPr>
              <a:t>disease</a:t>
            </a:r>
          </a:p>
        </p:txBody>
      </p:sp>
      <p:sp>
        <p:nvSpPr>
          <p:cNvPr id="14371" name="Text Box 38"/>
          <p:cNvSpPr txBox="1">
            <a:spLocks noChangeArrowheads="1"/>
          </p:cNvSpPr>
          <p:nvPr/>
        </p:nvSpPr>
        <p:spPr bwMode="auto">
          <a:xfrm>
            <a:off x="1071563" y="4221163"/>
            <a:ext cx="1889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000" b="1">
                <a:latin typeface="Calibri" pitchFamily="34" charset="0"/>
              </a:rPr>
              <a:t>What physician </a:t>
            </a:r>
          </a:p>
          <a:p>
            <a:r>
              <a:rPr lang="en-US" altLang="en-US" sz="2000" b="1">
                <a:latin typeface="Calibri" pitchFamily="34" charset="0"/>
              </a:rPr>
              <a:t>doesnot see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928688" y="428625"/>
            <a:ext cx="7643812" cy="5286375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altLang="en-US" sz="2400" smtClean="0"/>
              <a:t>                      </a:t>
            </a:r>
            <a:r>
              <a:rPr lang="en-US" altLang="en-US" sz="4000" b="1" smtClean="0">
                <a:solidFill>
                  <a:srgbClr val="0070C0"/>
                </a:solidFill>
              </a:rPr>
              <a:t>CONCEPTS OF CONTROL</a:t>
            </a:r>
          </a:p>
          <a:p>
            <a:pPr algn="just" eaLnBrk="1" hangingPunct="1"/>
            <a:endParaRPr lang="en-US" altLang="en-US" sz="2400" smtClean="0"/>
          </a:p>
          <a:p>
            <a:pPr algn="just" eaLnBrk="1" hangingPunct="1">
              <a:buFontTx/>
              <a:buNone/>
            </a:pPr>
            <a:r>
              <a:rPr lang="en-US" altLang="en-US" b="1" smtClean="0"/>
              <a:t>    DISEASE CONTROL:</a:t>
            </a:r>
          </a:p>
          <a:p>
            <a:pPr algn="just" eaLnBrk="1" hangingPunct="1">
              <a:buFontTx/>
              <a:buNone/>
            </a:pPr>
            <a:r>
              <a:rPr lang="en-US" altLang="en-US" smtClean="0"/>
              <a:t>        aims at reducing; </a:t>
            </a:r>
          </a:p>
          <a:p>
            <a:pPr algn="just" eaLnBrk="1" hangingPunct="1">
              <a:buFontTx/>
              <a:buNone/>
            </a:pPr>
            <a:endParaRPr lang="en-US" altLang="en-US" smtClean="0"/>
          </a:p>
          <a:p>
            <a:pPr lvl="2" algn="just" eaLnBrk="1" hangingPunct="1"/>
            <a:r>
              <a:rPr lang="en-US" altLang="en-US" sz="2800" smtClean="0"/>
              <a:t>The incidence of disease </a:t>
            </a:r>
          </a:p>
          <a:p>
            <a:pPr lvl="2" algn="just" eaLnBrk="1" hangingPunct="1"/>
            <a:r>
              <a:rPr lang="en-US" altLang="en-US" sz="2800" smtClean="0"/>
              <a:t>The duration of disease</a:t>
            </a:r>
          </a:p>
          <a:p>
            <a:pPr lvl="2" algn="just" eaLnBrk="1" hangingPunct="1"/>
            <a:r>
              <a:rPr lang="en-US" altLang="en-US" sz="2800" smtClean="0"/>
              <a:t>The effects of infection</a:t>
            </a:r>
          </a:p>
          <a:p>
            <a:pPr lvl="2" algn="just" eaLnBrk="1" hangingPunct="1"/>
            <a:r>
              <a:rPr lang="en-US" altLang="en-US" sz="2800" smtClean="0"/>
              <a:t>The financial burden to the community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428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b="1" smtClean="0">
                <a:solidFill>
                  <a:srgbClr val="0070C0"/>
                </a:solidFill>
              </a:rPr>
              <a:t>DISEASE  ELIMINATION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1438" y="1214438"/>
            <a:ext cx="10144125" cy="5214937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endParaRPr lang="en-US" altLang="en-US" smtClean="0"/>
          </a:p>
          <a:p>
            <a:pPr algn="just" eaLnBrk="1" hangingPunct="1">
              <a:lnSpc>
                <a:spcPct val="150000"/>
              </a:lnSpc>
            </a:pPr>
            <a:r>
              <a:rPr lang="en-US" altLang="en-US" smtClean="0"/>
              <a:t>Describes as interruption of transmission of disease.</a:t>
            </a:r>
          </a:p>
          <a:p>
            <a:pPr algn="just" eaLnBrk="1" hangingPunct="1">
              <a:lnSpc>
                <a:spcPct val="150000"/>
              </a:lnSpc>
            </a:pPr>
            <a:endParaRPr lang="en-US" altLang="en-US" smtClean="0"/>
          </a:p>
          <a:p>
            <a:pPr algn="just" eaLnBrk="1" hangingPunct="1">
              <a:lnSpc>
                <a:spcPct val="150000"/>
              </a:lnSpc>
            </a:pPr>
            <a:r>
              <a:rPr lang="en-US" altLang="en-US" smtClean="0"/>
              <a:t>Eg:- elimination of measles , polio and diphtheria .</a:t>
            </a:r>
            <a:endParaRPr lang="en-US" altLang="en-US" b="1" smtClean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150000"/>
              </a:lnSpc>
              <a:buFont typeface="Arial" charset="0"/>
              <a:buNone/>
            </a:pPr>
            <a:r>
              <a:rPr lang="en-US" altLang="en-US" b="1" smtClean="0">
                <a:solidFill>
                  <a:schemeClr val="tx2"/>
                </a:solidFill>
              </a:rPr>
              <a:t>		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642938"/>
            <a:ext cx="8001000" cy="600075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Arial" charset="0"/>
              <a:buNone/>
            </a:pPr>
            <a:r>
              <a:rPr lang="en-US" altLang="en-US" b="1" smtClean="0"/>
              <a:t>		    </a:t>
            </a:r>
            <a:r>
              <a:rPr lang="en-US" altLang="en-US" b="1" smtClean="0">
                <a:solidFill>
                  <a:srgbClr val="0070C0"/>
                </a:solidFill>
              </a:rPr>
              <a:t>DISEASE ERADICATION</a:t>
            </a:r>
            <a:endParaRPr lang="en-US" altLang="en-US" smtClean="0">
              <a:solidFill>
                <a:srgbClr val="0070C0"/>
              </a:solidFill>
            </a:endParaRPr>
          </a:p>
          <a:p>
            <a:pPr algn="just" eaLnBrk="1" hangingPunct="1">
              <a:lnSpc>
                <a:spcPct val="150000"/>
              </a:lnSpc>
            </a:pPr>
            <a:endParaRPr lang="en-US" altLang="en-US" smtClean="0"/>
          </a:p>
          <a:p>
            <a:pPr algn="just" eaLnBrk="1" hangingPunct="1">
              <a:lnSpc>
                <a:spcPct val="150000"/>
              </a:lnSpc>
            </a:pPr>
            <a:r>
              <a:rPr lang="en-US" altLang="en-US" smtClean="0"/>
              <a:t>Termination of all transmission of infection.</a:t>
            </a:r>
          </a:p>
          <a:p>
            <a:pPr algn="just" eaLnBrk="1" hangingPunct="1">
              <a:lnSpc>
                <a:spcPct val="150000"/>
              </a:lnSpc>
            </a:pPr>
            <a:endParaRPr lang="en-US" altLang="en-US" smtClean="0"/>
          </a:p>
          <a:p>
            <a:pPr algn="just" eaLnBrk="1" hangingPunct="1">
              <a:lnSpc>
                <a:spcPct val="150000"/>
              </a:lnSpc>
            </a:pPr>
            <a:r>
              <a:rPr lang="en-US" altLang="en-US" smtClean="0"/>
              <a:t>It is all or none phenomenon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50" y="285750"/>
            <a:ext cx="7620000" cy="1143000"/>
          </a:xfrm>
        </p:spPr>
        <p:txBody>
          <a:bodyPr/>
          <a:lstStyle/>
          <a:p>
            <a:pPr eaLnBrk="1" hangingPunct="1"/>
            <a:r>
              <a:rPr lang="en-US" altLang="en-US" sz="4000" b="1" smtClean="0">
                <a:solidFill>
                  <a:srgbClr val="0070C0"/>
                </a:solidFill>
              </a:rPr>
              <a:t>CONCEPTS OF PREVENTION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72488" cy="4614863"/>
          </a:xfrm>
        </p:spPr>
        <p:txBody>
          <a:bodyPr/>
          <a:lstStyle/>
          <a:p>
            <a:pPr marL="609600" indent="-609600" algn="just" eaLnBrk="1" hangingPunct="1"/>
            <a:r>
              <a:rPr lang="en-US" altLang="en-US" smtClean="0"/>
              <a:t>Objective of preventive medicine;</a:t>
            </a:r>
          </a:p>
          <a:p>
            <a:pPr marL="1009650" lvl="1" indent="-609600" algn="just" eaLnBrk="1" hangingPunct="1"/>
            <a:r>
              <a:rPr lang="en-US" altLang="en-US" smtClean="0"/>
              <a:t>To intercept cause &amp; thereby the  disease process .</a:t>
            </a:r>
          </a:p>
          <a:p>
            <a:pPr marL="609600" indent="-609600" algn="just" eaLnBrk="1" hangingPunct="1"/>
            <a:endParaRPr lang="en-US" altLang="en-US" smtClean="0"/>
          </a:p>
          <a:p>
            <a:pPr marL="609600" indent="-609600" algn="just" eaLnBrk="1" hangingPunct="1">
              <a:buFontTx/>
              <a:buNone/>
            </a:pPr>
            <a:r>
              <a:rPr lang="en-US" altLang="en-US" b="1" smtClean="0"/>
              <a:t>      </a:t>
            </a:r>
            <a:r>
              <a:rPr lang="en-US" altLang="en-US" sz="2400" b="1" smtClean="0"/>
              <a:t>LEVELS OF PREVENTION</a:t>
            </a:r>
          </a:p>
          <a:p>
            <a:pPr marL="1409700" lvl="2" indent="-609600" algn="just" eaLnBrk="1" hangingPunct="1">
              <a:buFontTx/>
              <a:buAutoNum type="arabicPeriod"/>
            </a:pPr>
            <a:r>
              <a:rPr lang="en-US" altLang="en-US" sz="2800" smtClean="0"/>
              <a:t>Primordial prevention </a:t>
            </a:r>
          </a:p>
          <a:p>
            <a:pPr marL="1409700" lvl="2" indent="-609600" algn="just" eaLnBrk="1" hangingPunct="1">
              <a:buFontTx/>
              <a:buAutoNum type="arabicPeriod"/>
            </a:pPr>
            <a:r>
              <a:rPr lang="en-US" altLang="en-US" sz="2800" smtClean="0"/>
              <a:t>Primary prevention </a:t>
            </a:r>
          </a:p>
          <a:p>
            <a:pPr marL="1409700" lvl="2" indent="-609600" algn="just" eaLnBrk="1" hangingPunct="1">
              <a:buFontTx/>
              <a:buAutoNum type="arabicPeriod"/>
            </a:pPr>
            <a:r>
              <a:rPr lang="en-US" altLang="en-US" sz="2800" smtClean="0"/>
              <a:t>Secondary prevention</a:t>
            </a:r>
          </a:p>
          <a:p>
            <a:pPr marL="1409700" lvl="2" indent="-609600" algn="just" eaLnBrk="1" hangingPunct="1">
              <a:buFontTx/>
              <a:buAutoNum type="arabicPeriod"/>
            </a:pPr>
            <a:r>
              <a:rPr lang="en-US" altLang="en-US" sz="2800" smtClean="0"/>
              <a:t>Tertiary prevention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500063" y="428625"/>
            <a:ext cx="7858125" cy="5643563"/>
          </a:xfrm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solidFill>
                  <a:srgbClr val="0070C0"/>
                </a:solidFill>
              </a:rPr>
              <a:t>Primordial Prevention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dirty="0" smtClean="0"/>
              <a:t>	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dirty="0" smtClean="0"/>
              <a:t>	“Prevention of the emergence or development of risk factors in countries or population groups in which they have not yet appeared”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Primary Prevention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dirty="0" smtClean="0"/>
              <a:t>	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dirty="0" smtClean="0"/>
              <a:t>	“Action taken prior to the onset of disease, which removes the possibility that a disease will ever occur”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501188" cy="66436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en-US" b="1" smtClean="0"/>
              <a:t>  	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en-US" altLang="en-US" b="1" smtClean="0">
                <a:solidFill>
                  <a:srgbClr val="0070C0"/>
                </a:solidFill>
              </a:rPr>
              <a:t>Secondary Prevention</a:t>
            </a:r>
          </a:p>
          <a:p>
            <a:pPr algn="just" eaLnBrk="1" hangingPunct="1">
              <a:lnSpc>
                <a:spcPct val="80000"/>
              </a:lnSpc>
            </a:pPr>
            <a:endParaRPr lang="en-US" altLang="en-US" smtClean="0"/>
          </a:p>
          <a:p>
            <a:pPr lvl="1" algn="just" eaLnBrk="1" hangingPunct="1">
              <a:lnSpc>
                <a:spcPct val="80000"/>
              </a:lnSpc>
            </a:pPr>
            <a:r>
              <a:rPr lang="en-US" altLang="en-US" smtClean="0"/>
              <a:t>Action which halts the progress of a disease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altLang="en-US" smtClean="0"/>
              <a:t> At its incipient stage and prevents complication.</a:t>
            </a:r>
          </a:p>
          <a:p>
            <a:pPr algn="just" eaLnBrk="1" hangingPunct="1">
              <a:buFontTx/>
              <a:buNone/>
            </a:pPr>
            <a:endParaRPr lang="en-US" altLang="en-US" b="1" smtClean="0"/>
          </a:p>
          <a:p>
            <a:pPr algn="just" eaLnBrk="1" hangingPunct="1">
              <a:buFontTx/>
              <a:buNone/>
            </a:pPr>
            <a:r>
              <a:rPr lang="en-US" altLang="en-US" b="1" smtClean="0"/>
              <a:t> </a:t>
            </a:r>
            <a:r>
              <a:rPr lang="en-US" altLang="en-US" b="1" smtClean="0">
                <a:solidFill>
                  <a:srgbClr val="0070C0"/>
                </a:solidFill>
              </a:rPr>
              <a:t>Tertiary Prevention</a:t>
            </a:r>
          </a:p>
          <a:p>
            <a:pPr lvl="1" algn="just" eaLnBrk="1" hangingPunct="1"/>
            <a:endParaRPr lang="en-US" altLang="en-US" smtClean="0"/>
          </a:p>
          <a:p>
            <a:pPr lvl="1" algn="just" eaLnBrk="1" hangingPunct="1"/>
            <a:r>
              <a:rPr lang="en-US" altLang="en-US" smtClean="0"/>
              <a:t>reduce or limit impairments &amp; disabilities </a:t>
            </a:r>
          </a:p>
          <a:p>
            <a:pPr lvl="1" algn="just" eaLnBrk="1" hangingPunct="1"/>
            <a:r>
              <a:rPr lang="en-US" altLang="en-US" smtClean="0"/>
              <a:t>minimize suffering </a:t>
            </a:r>
          </a:p>
          <a:p>
            <a:pPr lvl="1" algn="just" eaLnBrk="1" hangingPunct="1"/>
            <a:r>
              <a:rPr lang="en-US" altLang="en-US" smtClean="0"/>
              <a:t>Promote patients adjustment to irremediable conditions.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857250" y="3200400"/>
            <a:ext cx="7715250" cy="36576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 b="1" smtClean="0">
                <a:solidFill>
                  <a:schemeClr val="tx2"/>
                </a:solidFill>
                <a:latin typeface="Comic Sans MS" pitchFamily="66" charset="0"/>
              </a:rPr>
              <a:t>Five modes of intervention</a:t>
            </a:r>
            <a:endParaRPr lang="en-US" altLang="en-US" smtClean="0"/>
          </a:p>
          <a:p>
            <a:pPr marL="1009650" lvl="1" indent="-609600" eaLnBrk="1" hangingPunct="1">
              <a:buFontTx/>
              <a:buAutoNum type="arabicPeriod"/>
            </a:pPr>
            <a:endParaRPr lang="en-US" altLang="en-US" smtClean="0"/>
          </a:p>
          <a:p>
            <a:pPr marL="1009650" lvl="1" indent="-609600" eaLnBrk="1" hangingPunct="1">
              <a:buFontTx/>
              <a:buAutoNum type="arabicPeriod"/>
            </a:pPr>
            <a:r>
              <a:rPr lang="en-US" altLang="en-US" smtClean="0"/>
              <a:t>Health promotion</a:t>
            </a:r>
          </a:p>
          <a:p>
            <a:pPr marL="1009650" lvl="1" indent="-609600" eaLnBrk="1" hangingPunct="1">
              <a:buFontTx/>
              <a:buAutoNum type="arabicPeriod"/>
            </a:pPr>
            <a:r>
              <a:rPr lang="en-US" altLang="en-US" smtClean="0"/>
              <a:t>Specific protection</a:t>
            </a:r>
          </a:p>
          <a:p>
            <a:pPr marL="1009650" lvl="1" indent="-609600" eaLnBrk="1" hangingPunct="1">
              <a:buFontTx/>
              <a:buAutoNum type="arabicPeriod"/>
            </a:pPr>
            <a:r>
              <a:rPr lang="en-US" altLang="en-US" smtClean="0"/>
              <a:t>Early diagnosis and treatment</a:t>
            </a:r>
          </a:p>
          <a:p>
            <a:pPr marL="1009650" lvl="1" indent="-609600" algn="just" eaLnBrk="1" hangingPunct="1">
              <a:buFontTx/>
              <a:buAutoNum type="arabicPeriod"/>
            </a:pPr>
            <a:r>
              <a:rPr lang="en-US" altLang="en-US" smtClean="0"/>
              <a:t>Disability limitation </a:t>
            </a:r>
          </a:p>
          <a:p>
            <a:pPr marL="1009650" lvl="1" indent="-609600" eaLnBrk="1" hangingPunct="1">
              <a:buFontTx/>
              <a:buAutoNum type="arabicPeriod"/>
            </a:pPr>
            <a:r>
              <a:rPr lang="en-US" altLang="en-US" smtClean="0"/>
              <a:t>Rehabilitation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857250" y="0"/>
            <a:ext cx="70866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 b="1">
                <a:latin typeface="Calibri" pitchFamily="34" charset="0"/>
              </a:rPr>
              <a:t>      </a:t>
            </a:r>
            <a:r>
              <a:rPr lang="en-US" altLang="en-US" sz="4000" b="1">
                <a:solidFill>
                  <a:srgbClr val="0070C0"/>
                </a:solidFill>
                <a:latin typeface="Calibri" pitchFamily="34" charset="0"/>
              </a:rPr>
              <a:t>MODES OF INTERVENTION</a:t>
            </a:r>
          </a:p>
          <a:p>
            <a:pPr algn="just">
              <a:spcBef>
                <a:spcPct val="50000"/>
              </a:spcBef>
            </a:pPr>
            <a:r>
              <a:rPr lang="en-US" altLang="en-US" sz="2800">
                <a:latin typeface="Calibri" pitchFamily="34" charset="0"/>
              </a:rPr>
              <a:t>Defined as;</a:t>
            </a:r>
          </a:p>
          <a:p>
            <a:pPr lvl="1" algn="just">
              <a:spcBef>
                <a:spcPct val="50000"/>
              </a:spcBef>
            </a:pPr>
            <a:r>
              <a:rPr lang="en-US" altLang="en-US" sz="2800">
                <a:latin typeface="Calibri" pitchFamily="34" charset="0"/>
              </a:rPr>
              <a:t> “Any attempt to intervene or interrupt the usual sequence in the development of disease in man”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752600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cs typeface="Times New Roman" pitchFamily="18" charset="0"/>
              </a:rPr>
              <a:t>Learning Objective---</a:t>
            </a:r>
            <a:br>
              <a:rPr lang="en-US" altLang="en-US" sz="3600" smtClean="0">
                <a:cs typeface="Times New Roman" pitchFamily="18" charset="0"/>
              </a:rPr>
            </a:br>
            <a:r>
              <a:rPr lang="en-US" altLang="en-US" sz="3600" smtClean="0">
                <a:cs typeface="Times New Roman" pitchFamily="18" charset="0"/>
              </a:rPr>
              <a:t> At the end of the Class the student should be able to-</a:t>
            </a:r>
            <a:endParaRPr lang="en-US" altLang="en-US" sz="360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905000"/>
          <a:ext cx="9144001" cy="513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895"/>
                <a:gridCol w="3930316"/>
                <a:gridCol w="1215190"/>
                <a:gridCol w="990599"/>
                <a:gridCol w="1082843"/>
                <a:gridCol w="1203158"/>
              </a:tblGrid>
              <a:tr h="8255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Sr.no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Learning objectives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Describe concept Of Disease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Describe concept Of Causation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Enumerate Agent, Host, environmental  Factors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Describe concept Of Control  &amp; Prevention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25500">
                <a:tc>
                  <a:txBody>
                    <a:bodyPr/>
                    <a:lstStyle/>
                    <a:p>
                      <a:r>
                        <a:rPr lang="en-US" dirty="0" smtClean="0"/>
                        <a:t>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Enumerate modes Of Intervention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xfrm>
            <a:off x="785813" y="357188"/>
            <a:ext cx="7858125" cy="55721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000" b="1" smtClean="0"/>
              <a:t>   </a:t>
            </a:r>
            <a:r>
              <a:rPr lang="en-US" altLang="en-US" sz="4000" b="1" smtClean="0">
                <a:solidFill>
                  <a:srgbClr val="0070C0"/>
                </a:solidFill>
              </a:rPr>
              <a:t>HEALTH PROMOTION</a:t>
            </a:r>
          </a:p>
          <a:p>
            <a:pPr algn="just" eaLnBrk="1" hangingPunct="1">
              <a:buFontTx/>
              <a:buNone/>
            </a:pPr>
            <a:r>
              <a:rPr lang="en-US" altLang="en-US" smtClean="0"/>
              <a:t>  </a:t>
            </a:r>
          </a:p>
          <a:p>
            <a:pPr algn="just" eaLnBrk="1" hangingPunct="1">
              <a:buFontTx/>
              <a:buNone/>
            </a:pPr>
            <a:r>
              <a:rPr lang="en-US" altLang="en-US" smtClean="0"/>
              <a:t>	“Process of enabling people to increase control over &amp; to improve health”</a:t>
            </a:r>
          </a:p>
          <a:p>
            <a:pPr algn="just" eaLnBrk="1" hangingPunct="1"/>
            <a:endParaRPr lang="en-US" altLang="en-US" smtClean="0"/>
          </a:p>
          <a:p>
            <a:pPr algn="just" eaLnBrk="1" hangingPunct="1">
              <a:buFontTx/>
              <a:buNone/>
            </a:pPr>
            <a:r>
              <a:rPr lang="en-US" altLang="en-US" smtClean="0"/>
              <a:t>    Interventions are:-</a:t>
            </a:r>
          </a:p>
          <a:p>
            <a:pPr lvl="1" algn="just" eaLnBrk="1" hangingPunct="1"/>
            <a:endParaRPr lang="en-US" altLang="en-US" smtClean="0"/>
          </a:p>
          <a:p>
            <a:pPr lvl="1" algn="just" eaLnBrk="1" hangingPunct="1"/>
            <a:r>
              <a:rPr lang="en-US" altLang="en-US" smtClean="0"/>
              <a:t>Health education</a:t>
            </a:r>
          </a:p>
          <a:p>
            <a:pPr lvl="1" algn="just" eaLnBrk="1" hangingPunct="1"/>
            <a:r>
              <a:rPr lang="en-US" altLang="en-US" smtClean="0"/>
              <a:t>Environmental modifications</a:t>
            </a:r>
          </a:p>
          <a:p>
            <a:pPr lvl="1" algn="just" eaLnBrk="1" hangingPunct="1"/>
            <a:r>
              <a:rPr lang="en-US" altLang="en-US" smtClean="0"/>
              <a:t>Nutritional interventions</a:t>
            </a:r>
          </a:p>
          <a:p>
            <a:pPr lvl="1" algn="just" eaLnBrk="1" hangingPunct="1"/>
            <a:r>
              <a:rPr lang="en-US" altLang="en-US" smtClean="0"/>
              <a:t>Lifestyle and behavioral changes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642938" y="500063"/>
            <a:ext cx="8215312" cy="550068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b="1" smtClean="0"/>
              <a:t>  </a:t>
            </a:r>
            <a:r>
              <a:rPr lang="en-US" altLang="en-US" sz="4000" b="1" smtClean="0"/>
              <a:t> </a:t>
            </a:r>
            <a:r>
              <a:rPr lang="en-US" altLang="en-US" sz="4000" b="1" smtClean="0">
                <a:solidFill>
                  <a:srgbClr val="0070C0"/>
                </a:solidFill>
              </a:rPr>
              <a:t>SPECIFIC PROTECTION</a:t>
            </a:r>
          </a:p>
          <a:p>
            <a:pPr eaLnBrk="1" hangingPunct="1"/>
            <a:endParaRPr lang="en-US" altLang="en-US" smtClean="0"/>
          </a:p>
          <a:p>
            <a:pPr eaLnBrk="1" hangingPunct="1">
              <a:buFontTx/>
              <a:buNone/>
            </a:pPr>
            <a:r>
              <a:rPr lang="en-US" altLang="en-US" sz="2400" smtClean="0"/>
              <a:t>    </a:t>
            </a:r>
            <a:r>
              <a:rPr lang="en-US" altLang="en-US" smtClean="0"/>
              <a:t>Intervention aims at;</a:t>
            </a:r>
          </a:p>
          <a:p>
            <a:pPr lvl="1" eaLnBrk="1" hangingPunct="1"/>
            <a:endParaRPr lang="en-US" altLang="en-US" smtClean="0"/>
          </a:p>
          <a:p>
            <a:pPr lvl="2" eaLnBrk="1" hangingPunct="1"/>
            <a:r>
              <a:rPr lang="en-US" altLang="en-US" smtClean="0"/>
              <a:t>Immunization</a:t>
            </a:r>
          </a:p>
          <a:p>
            <a:pPr lvl="2" eaLnBrk="1" hangingPunct="1"/>
            <a:r>
              <a:rPr lang="en-US" altLang="en-US" smtClean="0"/>
              <a:t>Use of specific nutrients</a:t>
            </a:r>
          </a:p>
          <a:p>
            <a:pPr lvl="2" eaLnBrk="1" hangingPunct="1"/>
            <a:r>
              <a:rPr lang="en-US" altLang="en-US" smtClean="0"/>
              <a:t>Chemoprophylaxis</a:t>
            </a:r>
          </a:p>
          <a:p>
            <a:pPr lvl="2" eaLnBrk="1" hangingPunct="1"/>
            <a:r>
              <a:rPr lang="en-US" altLang="en-US" smtClean="0"/>
              <a:t>Protection against occupational hazard</a:t>
            </a:r>
          </a:p>
          <a:p>
            <a:pPr lvl="2" eaLnBrk="1" hangingPunct="1"/>
            <a:r>
              <a:rPr lang="en-US" altLang="en-US" smtClean="0"/>
              <a:t>Protection against accidents</a:t>
            </a:r>
          </a:p>
          <a:p>
            <a:pPr lvl="2" eaLnBrk="1" hangingPunct="1"/>
            <a:r>
              <a:rPr lang="en-US" altLang="en-US" smtClean="0"/>
              <a:t>Protection from carcinogen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500063" y="285750"/>
            <a:ext cx="8358187" cy="578643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3600" smtClean="0"/>
              <a:t>    </a:t>
            </a:r>
            <a:r>
              <a:rPr lang="en-US" altLang="en-US" sz="3600" b="1" smtClean="0">
                <a:solidFill>
                  <a:srgbClr val="0070C0"/>
                </a:solidFill>
              </a:rPr>
              <a:t>EARLY DIAGNOSIS AND TREATMENT</a:t>
            </a:r>
          </a:p>
          <a:p>
            <a:pPr algn="just" eaLnBrk="1" hangingPunct="1">
              <a:buFontTx/>
              <a:buNone/>
            </a:pPr>
            <a:endParaRPr lang="en-US" altLang="en-US" b="1" smtClean="0"/>
          </a:p>
          <a:p>
            <a:pPr algn="just" eaLnBrk="1" hangingPunct="1"/>
            <a:r>
              <a:rPr lang="en-US" altLang="en-US" smtClean="0"/>
              <a:t>Defined as;</a:t>
            </a:r>
          </a:p>
          <a:p>
            <a:pPr algn="just" eaLnBrk="1" hangingPunct="1">
              <a:buFont typeface="Arial" charset="0"/>
              <a:buNone/>
            </a:pPr>
            <a:r>
              <a:rPr lang="en-US" altLang="en-US" smtClean="0"/>
              <a:t>	“detection of disturbances of homoeostatic and compensatory mechanism while biochemical , morphological &amp; functional changes are still reversible.”</a:t>
            </a:r>
          </a:p>
          <a:p>
            <a:pPr algn="just" eaLnBrk="1" hangingPunct="1">
              <a:buFontTx/>
              <a:buNone/>
            </a:pPr>
            <a:r>
              <a:rPr lang="en-US" altLang="en-US" smtClean="0"/>
              <a:t>  </a:t>
            </a:r>
          </a:p>
          <a:p>
            <a:pPr algn="just" eaLnBrk="1" hangingPunct="1"/>
            <a:r>
              <a:rPr lang="en-US" altLang="en-US" smtClean="0"/>
              <a:t>important in reducing;</a:t>
            </a:r>
          </a:p>
          <a:p>
            <a:pPr lvl="1" algn="just" eaLnBrk="1" hangingPunct="1"/>
            <a:r>
              <a:rPr lang="en-US" altLang="en-US" smtClean="0"/>
              <a:t>	high morbidity &amp; mortality in certain diseases  </a:t>
            </a:r>
          </a:p>
          <a:p>
            <a:pPr lvl="2" algn="just" eaLnBrk="1" hangingPunct="1">
              <a:buFont typeface="Arial" charset="0"/>
              <a:buNone/>
            </a:pPr>
            <a:r>
              <a:rPr lang="en-US" altLang="en-US" sz="2800" smtClean="0"/>
              <a:t>Eg:-hypertension , breast cancer.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642938" y="357188"/>
            <a:ext cx="8072437" cy="600075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US" altLang="en-US" sz="2400" smtClean="0">
                <a:solidFill>
                  <a:srgbClr val="0070C0"/>
                </a:solidFill>
              </a:rPr>
              <a:t>       </a:t>
            </a:r>
            <a:r>
              <a:rPr lang="en-US" altLang="en-US" sz="4000" b="1" smtClean="0">
                <a:solidFill>
                  <a:srgbClr val="0070C0"/>
                </a:solidFill>
              </a:rPr>
              <a:t>DISABILITY LIMITATION</a:t>
            </a:r>
          </a:p>
          <a:p>
            <a:pPr marL="609600" indent="-609600" algn="just" eaLnBrk="1" hangingPunct="1">
              <a:buFontTx/>
              <a:buNone/>
            </a:pPr>
            <a:endParaRPr lang="en-US" altLang="en-US" b="1" smtClean="0"/>
          </a:p>
          <a:p>
            <a:pPr marL="609600" indent="-609600" algn="just" eaLnBrk="1" hangingPunct="1"/>
            <a:r>
              <a:rPr lang="en-US" altLang="en-US" smtClean="0"/>
              <a:t>Objective;</a:t>
            </a:r>
          </a:p>
          <a:p>
            <a:pPr marL="609600" indent="-609600" algn="just" eaLnBrk="1" hangingPunct="1"/>
            <a:r>
              <a:rPr lang="en-US" altLang="en-US" smtClean="0"/>
              <a:t>To prevent or halt the transition of the disease</a:t>
            </a:r>
          </a:p>
          <a:p>
            <a:pPr marL="609600" indent="-609600" algn="just" eaLnBrk="1" hangingPunct="1"/>
            <a:endParaRPr lang="en-US" altLang="en-US" smtClean="0"/>
          </a:p>
          <a:p>
            <a:pPr marL="609600" indent="-609600" algn="just" eaLnBrk="1" hangingPunct="1"/>
            <a:r>
              <a:rPr lang="en-US" altLang="en-US" smtClean="0"/>
              <a:t>Sequence leading to disability;</a:t>
            </a:r>
          </a:p>
          <a:p>
            <a:pPr marL="1409700" lvl="2" indent="-609600" algn="just" eaLnBrk="1" hangingPunct="1">
              <a:buFontTx/>
              <a:buAutoNum type="arabicPeriod"/>
            </a:pPr>
            <a:endParaRPr lang="en-US" altLang="en-US" smtClean="0"/>
          </a:p>
          <a:p>
            <a:pPr marL="1409700" lvl="2" indent="-609600" algn="just" eaLnBrk="1" hangingPunct="1">
              <a:buFontTx/>
              <a:buAutoNum type="arabicPeriod"/>
            </a:pPr>
            <a:r>
              <a:rPr lang="en-US" altLang="en-US" smtClean="0"/>
              <a:t>IMPAIRMENT</a:t>
            </a:r>
          </a:p>
          <a:p>
            <a:pPr marL="1409700" lvl="2" indent="-609600" algn="just" eaLnBrk="1" hangingPunct="1">
              <a:buFontTx/>
              <a:buAutoNum type="arabicPeriod"/>
            </a:pPr>
            <a:r>
              <a:rPr lang="en-US" altLang="en-US" smtClean="0"/>
              <a:t>DISABILITY </a:t>
            </a:r>
          </a:p>
          <a:p>
            <a:pPr marL="1409700" lvl="2" indent="-609600" algn="just" eaLnBrk="1" hangingPunct="1">
              <a:buFontTx/>
              <a:buAutoNum type="arabicPeriod"/>
            </a:pPr>
            <a:r>
              <a:rPr lang="en-US" altLang="en-US" smtClean="0"/>
              <a:t>HANDICAP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500063" y="428625"/>
            <a:ext cx="8429625" cy="6143625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altLang="en-US" b="1" smtClean="0">
                <a:latin typeface="Comic Sans MS" pitchFamily="66" charset="0"/>
              </a:rPr>
              <a:t>IMPAIRMENT</a:t>
            </a:r>
          </a:p>
          <a:p>
            <a:pPr algn="just" eaLnBrk="1" hangingPunct="1">
              <a:buFontTx/>
              <a:buNone/>
            </a:pPr>
            <a:r>
              <a:rPr lang="en-US" altLang="en-US" smtClean="0"/>
              <a:t>	“</a:t>
            </a:r>
            <a:r>
              <a:rPr lang="en-US" altLang="en-US" sz="2600" smtClean="0"/>
              <a:t>Any loss or abnormality of psychological, physiological or anatomical structure or function”</a:t>
            </a:r>
          </a:p>
          <a:p>
            <a:pPr algn="just" eaLnBrk="1" hangingPunct="1">
              <a:buFontTx/>
              <a:buNone/>
            </a:pPr>
            <a:endParaRPr lang="en-US" altLang="en-US" smtClean="0"/>
          </a:p>
          <a:p>
            <a:pPr algn="just" eaLnBrk="1" hangingPunct="1">
              <a:buFontTx/>
              <a:buNone/>
            </a:pPr>
            <a:r>
              <a:rPr lang="en-US" altLang="en-US" b="1" smtClean="0">
                <a:latin typeface="Comic Sans MS" pitchFamily="66" charset="0"/>
              </a:rPr>
              <a:t>DISABILITY</a:t>
            </a:r>
          </a:p>
          <a:p>
            <a:pPr algn="just" eaLnBrk="1" hangingPunct="1">
              <a:buFontTx/>
              <a:buNone/>
            </a:pPr>
            <a:r>
              <a:rPr lang="en-US" altLang="en-US" smtClean="0"/>
              <a:t>	“</a:t>
            </a:r>
            <a:r>
              <a:rPr lang="en-US" altLang="en-US" sz="2600" smtClean="0"/>
              <a:t>Any restriction or lack of ability to perform an activity in the manner or within the range considered normal for a human being”</a:t>
            </a:r>
          </a:p>
          <a:p>
            <a:pPr algn="just" eaLnBrk="1" hangingPunct="1">
              <a:buFontTx/>
              <a:buNone/>
            </a:pPr>
            <a:endParaRPr lang="en-US" altLang="en-US" sz="2600" smtClean="0"/>
          </a:p>
          <a:p>
            <a:pPr algn="just" eaLnBrk="1" hangingPunct="1">
              <a:buFontTx/>
              <a:buNone/>
            </a:pPr>
            <a:r>
              <a:rPr lang="en-US" altLang="en-US" b="1" smtClean="0">
                <a:latin typeface="Comic Sans MS" pitchFamily="66" charset="0"/>
              </a:rPr>
              <a:t>HANDICAP</a:t>
            </a:r>
          </a:p>
          <a:p>
            <a:pPr algn="just" eaLnBrk="1" hangingPunct="1">
              <a:buFontTx/>
              <a:buNone/>
            </a:pPr>
            <a:r>
              <a:rPr lang="en-US" altLang="en-US" smtClean="0"/>
              <a:t>	“</a:t>
            </a:r>
            <a:r>
              <a:rPr lang="en-US" altLang="en-US" sz="2600" smtClean="0"/>
              <a:t>Disadvantage for a given, that limits or prevents the fulfillment of a role that is normal for that individual”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428625" y="357188"/>
            <a:ext cx="8358188" cy="6143625"/>
          </a:xfrm>
        </p:spPr>
        <p:txBody>
          <a:bodyPr/>
          <a:lstStyle/>
          <a:p>
            <a:pPr marL="533400" indent="-533400" algn="ctr" eaLnBrk="1" hangingPunct="1">
              <a:buFontTx/>
              <a:buNone/>
            </a:pPr>
            <a:r>
              <a:rPr lang="en-US" altLang="en-US" smtClean="0"/>
              <a:t>       </a:t>
            </a:r>
            <a:r>
              <a:rPr lang="en-US" altLang="en-US" sz="4000" b="1" smtClean="0">
                <a:solidFill>
                  <a:srgbClr val="0070C0"/>
                </a:solidFill>
              </a:rPr>
              <a:t>REHABILITATION</a:t>
            </a:r>
          </a:p>
          <a:p>
            <a:pPr marL="533400" indent="-533400" algn="just" eaLnBrk="1" hangingPunct="1">
              <a:buFontTx/>
              <a:buNone/>
            </a:pPr>
            <a:r>
              <a:rPr lang="en-US" altLang="en-US" smtClean="0"/>
              <a:t>	Defined as;</a:t>
            </a:r>
          </a:p>
          <a:p>
            <a:pPr marL="533400" indent="-533400" algn="just" eaLnBrk="1" hangingPunct="1">
              <a:buFontTx/>
              <a:buNone/>
            </a:pPr>
            <a:r>
              <a:rPr lang="en-US" altLang="en-US" smtClean="0"/>
              <a:t> 	“Combined &amp; coordinated use of medical, social, educational &amp; vocational measures for training &amp; retraining the individual to the highest possible level of functional ability”</a:t>
            </a:r>
          </a:p>
          <a:p>
            <a:pPr marL="533400" indent="-533400" algn="just" eaLnBrk="1" hangingPunct="1">
              <a:buFontTx/>
              <a:buNone/>
            </a:pPr>
            <a:r>
              <a:rPr lang="en-US" altLang="en-US" b="1" smtClean="0"/>
              <a:t>    </a:t>
            </a:r>
          </a:p>
          <a:p>
            <a:pPr marL="1333500" lvl="2" indent="-533400" algn="just" eaLnBrk="1" hangingPunct="1">
              <a:buFontTx/>
              <a:buAutoNum type="arabicPeriod"/>
            </a:pPr>
            <a:r>
              <a:rPr lang="en-US" altLang="en-US" b="1" smtClean="0"/>
              <a:t>  MEDICAL REHABILITATION</a:t>
            </a:r>
          </a:p>
          <a:p>
            <a:pPr marL="1333500" lvl="2" indent="-533400" algn="just" eaLnBrk="1" hangingPunct="1">
              <a:buFontTx/>
              <a:buAutoNum type="arabicPeriod"/>
            </a:pPr>
            <a:r>
              <a:rPr lang="en-US" altLang="en-US" b="1" smtClean="0"/>
              <a:t>  VOCATIONAL REHABILITATION</a:t>
            </a:r>
          </a:p>
          <a:p>
            <a:pPr marL="1333500" lvl="2" indent="-533400" algn="just" eaLnBrk="1" hangingPunct="1">
              <a:buFontTx/>
              <a:buAutoNum type="arabicPeriod"/>
            </a:pPr>
            <a:r>
              <a:rPr lang="en-US" altLang="en-US" b="1" smtClean="0"/>
              <a:t>  SOCIAL REHABILITATION</a:t>
            </a:r>
          </a:p>
          <a:p>
            <a:pPr marL="1333500" lvl="2" indent="-533400" algn="just" eaLnBrk="1" hangingPunct="1">
              <a:buFontTx/>
              <a:buAutoNum type="arabicPeriod"/>
            </a:pPr>
            <a:r>
              <a:rPr lang="en-US" altLang="en-US" b="1" smtClean="0"/>
              <a:t>  PSYCHOLOGICAL REHABILITATION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70C0"/>
                </a:solidFill>
              </a:rPr>
              <a:t>SUMMARY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0" y="1285875"/>
            <a:ext cx="10072688" cy="4643438"/>
          </a:xfrm>
        </p:spPr>
        <p:txBody>
          <a:bodyPr/>
          <a:lstStyle/>
          <a:p>
            <a:pPr eaLnBrk="1" hangingPunct="1"/>
            <a:r>
              <a:rPr lang="en-IN" altLang="en-US" smtClean="0"/>
              <a:t>Disease concepts - represent relations among causes</a:t>
            </a:r>
          </a:p>
          <a:p>
            <a:pPr eaLnBrk="1" hangingPunct="1"/>
            <a:endParaRPr lang="en-IN" altLang="en-US" smtClean="0"/>
          </a:p>
          <a:p>
            <a:pPr eaLnBrk="1" hangingPunct="1"/>
            <a:r>
              <a:rPr lang="en-IN" altLang="en-US" smtClean="0"/>
              <a:t>Changes in disease concepts occurred</a:t>
            </a:r>
          </a:p>
          <a:p>
            <a:pPr eaLnBrk="1" hangingPunct="1"/>
            <a:endParaRPr lang="en-IN" altLang="en-US" smtClean="0"/>
          </a:p>
          <a:p>
            <a:pPr eaLnBrk="1" hangingPunct="1"/>
            <a:r>
              <a:rPr lang="en-IN" altLang="en-US" smtClean="0"/>
              <a:t>About causes of disease.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EXPECTED QUESTION</a:t>
            </a:r>
            <a:endParaRPr lang="en-GB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Describe concept Of Control  &amp; Prevention (LAQ)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/>
              <a:t> </a:t>
            </a:r>
            <a:r>
              <a:rPr lang="en-US" altLang="en-US" dirty="0" smtClean="0">
                <a:cs typeface="Times New Roman" panose="02020603050405020304" pitchFamily="18" charset="0"/>
              </a:rPr>
              <a:t>Classify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/>
              <a:t>disease agents</a:t>
            </a:r>
            <a:r>
              <a:rPr lang="en-US" altLang="en-US" b="1" dirty="0" smtClean="0"/>
              <a:t> </a:t>
            </a:r>
            <a:r>
              <a:rPr lang="en-US" altLang="en-US" dirty="0" smtClean="0"/>
              <a:t>(SAQ)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latin typeface="+mj-lt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+mj-lt"/>
                <a:cs typeface="Times New Roman" pitchFamily="18" charset="0"/>
              </a:rPr>
              <a:t>Enumerate Agent, Host, </a:t>
            </a:r>
            <a:r>
              <a:rPr lang="en-US" smtClean="0">
                <a:latin typeface="+mj-lt"/>
                <a:cs typeface="Times New Roman" pitchFamily="18" charset="0"/>
              </a:rPr>
              <a:t>environmental  Factors (SAQ)</a:t>
            </a:r>
            <a:endParaRPr lang="en-US" dirty="0" smtClean="0">
              <a:latin typeface="+mj-lt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0070C0"/>
                </a:solidFill>
              </a:rPr>
              <a:t>Bibliography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Text book of Preventive &amp; Social Medicine, by Gupta &amp; Mahajan, 3</a:t>
            </a:r>
            <a:r>
              <a:rPr lang="en-US" altLang="en-US" baseline="30000" smtClean="0"/>
              <a:t>rd</a:t>
            </a:r>
            <a:r>
              <a:rPr lang="en-US" altLang="en-US" smtClean="0"/>
              <a:t> Edition,Japee Publishers  .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PARK’S Textbook of Prfeventive and Social Medicine ,by K. Park,17</a:t>
            </a:r>
            <a:r>
              <a:rPr lang="en-US" altLang="en-US" baseline="30000" smtClean="0"/>
              <a:t>th</a:t>
            </a:r>
            <a:r>
              <a:rPr lang="en-US" altLang="en-US" smtClean="0"/>
              <a:t> Edition,Banarasidas Bhanot Publishers.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Textbook of Preventive and Community Dentistry,1</a:t>
            </a:r>
            <a:r>
              <a:rPr lang="en-US" altLang="en-US" baseline="30000" smtClean="0"/>
              <a:t>st</a:t>
            </a:r>
            <a:r>
              <a:rPr lang="en-US" altLang="en-US" smtClean="0"/>
              <a:t> Edition, by S.S. Hiremath,Elsevier Publications, , Chpt.1,pg no.3-18 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ctrTitle"/>
          </p:nvPr>
        </p:nvSpPr>
        <p:spPr>
          <a:xfrm>
            <a:off x="785813" y="214312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6600" i="1" smtClean="0"/>
              <a:t>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285750"/>
            <a:ext cx="76200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solidFill>
                  <a:srgbClr val="0070C0"/>
                </a:solidFill>
              </a:rPr>
              <a:t>CONTENTS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500188"/>
            <a:ext cx="7620000" cy="4786312"/>
          </a:xfrm>
        </p:spPr>
        <p:txBody>
          <a:bodyPr/>
          <a:lstStyle/>
          <a:p>
            <a:pPr eaLnBrk="1" hangingPunct="1"/>
            <a:r>
              <a:rPr lang="en-US" altLang="en-US" smtClean="0"/>
              <a:t>Concept Of Disease</a:t>
            </a:r>
          </a:p>
          <a:p>
            <a:pPr eaLnBrk="1" hangingPunct="1"/>
            <a:r>
              <a:rPr lang="en-US" altLang="en-US" smtClean="0"/>
              <a:t>Concept Of Causation</a:t>
            </a:r>
          </a:p>
          <a:p>
            <a:pPr eaLnBrk="1" hangingPunct="1"/>
            <a:r>
              <a:rPr lang="en-US" altLang="en-US" smtClean="0"/>
              <a:t>Agent Factors</a:t>
            </a:r>
          </a:p>
          <a:p>
            <a:pPr eaLnBrk="1" hangingPunct="1"/>
            <a:r>
              <a:rPr lang="en-US" altLang="en-US" smtClean="0"/>
              <a:t>Host Factors</a:t>
            </a:r>
          </a:p>
          <a:p>
            <a:pPr eaLnBrk="1" hangingPunct="1"/>
            <a:r>
              <a:rPr lang="en-US" altLang="en-US" smtClean="0"/>
              <a:t>Environmental Factors</a:t>
            </a:r>
          </a:p>
          <a:p>
            <a:pPr eaLnBrk="1" hangingPunct="1"/>
            <a:r>
              <a:rPr lang="en-US" altLang="en-US" smtClean="0"/>
              <a:t>Risk Factors</a:t>
            </a:r>
          </a:p>
          <a:p>
            <a:pPr eaLnBrk="1" hangingPunct="1"/>
            <a:r>
              <a:rPr lang="en-US" altLang="en-US" smtClean="0"/>
              <a:t>Concept Of Control</a:t>
            </a:r>
          </a:p>
          <a:p>
            <a:pPr eaLnBrk="1" hangingPunct="1"/>
            <a:r>
              <a:rPr lang="en-US" altLang="en-US" smtClean="0"/>
              <a:t>Concept Of Prevention</a:t>
            </a:r>
          </a:p>
          <a:p>
            <a:pPr eaLnBrk="1" hangingPunct="1"/>
            <a:r>
              <a:rPr lang="en-US" altLang="en-US" smtClean="0"/>
              <a:t>Modes Of Intervention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smtClean="0">
                <a:solidFill>
                  <a:srgbClr val="0070C0"/>
                </a:solidFill>
              </a:rPr>
              <a:t>CONCEPT OF DISEASE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en-US" altLang="en-US" smtClean="0">
                <a:solidFill>
                  <a:srgbClr val="0070C0"/>
                </a:solidFill>
              </a:rPr>
              <a:t>Defined as;</a:t>
            </a:r>
          </a:p>
          <a:p>
            <a:pPr algn="just" eaLnBrk="1" hangingPunct="1">
              <a:lnSpc>
                <a:spcPct val="150000"/>
              </a:lnSpc>
              <a:buFont typeface="Arial" charset="0"/>
              <a:buNone/>
            </a:pPr>
            <a:r>
              <a:rPr lang="en-US" altLang="en-US" smtClean="0">
                <a:solidFill>
                  <a:srgbClr val="FF0000"/>
                </a:solidFill>
              </a:rPr>
              <a:t>    </a:t>
            </a:r>
            <a:r>
              <a:rPr lang="en-US" altLang="en-US" smtClean="0"/>
              <a:t>“condition in which body health is impaired, a   departure from a state of health, an alteration of the human body interrupting the performance of vital functions”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142875"/>
            <a:ext cx="7772400" cy="6096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0070C0"/>
                </a:solidFill>
                <a:latin typeface="+mn-lt"/>
              </a:rPr>
              <a:t>CONCEPT OF CAUSATION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1071563"/>
            <a:ext cx="8143875" cy="5429250"/>
          </a:xfrm>
        </p:spPr>
        <p:txBody>
          <a:bodyPr rtlCol="0"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b="1" smtClean="0">
                <a:latin typeface="Comic Sans MS" pitchFamily="66" charset="0"/>
              </a:rPr>
              <a:t>Germ theory of disease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mtClean="0"/>
              <a:t>The emphasis had shifted from empirical causes 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en-US" smtClean="0"/>
              <a:t>	eg:- bad air</a:t>
            </a:r>
          </a:p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endParaRPr lang="en-US" altLang="en-US" smtClean="0"/>
          </a:p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b="1" smtClean="0">
                <a:latin typeface="Comic Sans MS" pitchFamily="66" charset="0"/>
              </a:rPr>
              <a:t>Epidemiological triad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mtClean="0"/>
              <a:t>Consists of </a:t>
            </a:r>
            <a:r>
              <a:rPr lang="en-US" altLang="en-US" i="1" smtClean="0"/>
              <a:t>ENVIRONMENT, AGENT   &amp;   HOST.</a:t>
            </a:r>
          </a:p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endParaRPr lang="en-US" altLang="en-US" i="1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en-US" b="1" smtClean="0">
                <a:latin typeface="Comic Sans MS" pitchFamily="66" charset="0"/>
              </a:rPr>
              <a:t>Multifactorial causation (Pettenkofer,Munich)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mtClean="0"/>
              <a:t>Diseases such as coronary heart disease and cancer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mtClean="0"/>
              <a:t>e.g., excess of fat intake, smoking, lack of physical exercise.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b="1" smtClean="0">
                <a:solidFill>
                  <a:srgbClr val="0070C0"/>
                </a:solidFill>
              </a:rPr>
              <a:t>AGENT FACTORS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57250" y="1571625"/>
            <a:ext cx="7620000" cy="3857625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n-US" altLang="en-US" smtClean="0"/>
              <a:t>   Defined as;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n-US" altLang="en-US" smtClean="0"/>
              <a:t>          “Substance, living or non living, or a force, tangible or intangible, the excessive presence or relative lack of which may initiate or perpetuate a disease process”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0" y="457200"/>
            <a:ext cx="9715500" cy="6043613"/>
          </a:xfrm>
        </p:spPr>
        <p:txBody>
          <a:bodyPr/>
          <a:lstStyle/>
          <a:p>
            <a:pPr marL="609600" indent="-609600" algn="just" eaLnBrk="1" hangingPunct="1">
              <a:buFontTx/>
              <a:buNone/>
            </a:pPr>
            <a:r>
              <a:rPr lang="en-US" altLang="en-US" smtClean="0"/>
              <a:t>       </a:t>
            </a:r>
            <a:r>
              <a:rPr lang="en-US" altLang="en-US" sz="3400" b="1" smtClean="0"/>
              <a:t>Disease agents are classified as:-</a:t>
            </a:r>
          </a:p>
          <a:p>
            <a:pPr marL="609600" indent="-609600" algn="just" eaLnBrk="1" hangingPunct="1">
              <a:buFontTx/>
              <a:buNone/>
            </a:pPr>
            <a:endParaRPr lang="en-US" altLang="en-US" sz="3400" b="1" smtClean="0"/>
          </a:p>
          <a:p>
            <a:pPr marL="609600" indent="-609600" algn="just" eaLnBrk="1" hangingPunct="1">
              <a:buFontTx/>
              <a:buAutoNum type="arabicPeriod"/>
            </a:pPr>
            <a:r>
              <a:rPr lang="en-US" altLang="en-US" smtClean="0">
                <a:latin typeface="Bookman Old Style" pitchFamily="18" charset="0"/>
              </a:rPr>
              <a:t>Biological agents</a:t>
            </a:r>
          </a:p>
          <a:p>
            <a:pPr marL="609600" indent="-609600" algn="just" eaLnBrk="1" hangingPunct="1">
              <a:buFontTx/>
              <a:buAutoNum type="arabicPeriod"/>
            </a:pPr>
            <a:r>
              <a:rPr lang="en-US" altLang="en-US" smtClean="0">
                <a:latin typeface="Bookman Old Style" pitchFamily="18" charset="0"/>
              </a:rPr>
              <a:t>Nutrient agents </a:t>
            </a:r>
          </a:p>
          <a:p>
            <a:pPr marL="609600" indent="-609600" algn="just" eaLnBrk="1" hangingPunct="1">
              <a:buFontTx/>
              <a:buAutoNum type="arabicPeriod"/>
            </a:pPr>
            <a:r>
              <a:rPr lang="en-US" altLang="en-US" smtClean="0">
                <a:latin typeface="Bookman Old Style" pitchFamily="18" charset="0"/>
              </a:rPr>
              <a:t>Physical agents</a:t>
            </a:r>
          </a:p>
          <a:p>
            <a:pPr marL="609600" indent="-609600" algn="just" eaLnBrk="1" hangingPunct="1">
              <a:buFontTx/>
              <a:buAutoNum type="arabicPeriod"/>
            </a:pPr>
            <a:r>
              <a:rPr lang="en-US" altLang="en-US" smtClean="0">
                <a:latin typeface="Bookman Old Style" pitchFamily="18" charset="0"/>
              </a:rPr>
              <a:t>Chemical agents</a:t>
            </a:r>
          </a:p>
          <a:p>
            <a:pPr marL="609600" indent="-609600" algn="just" eaLnBrk="1" hangingPunct="1">
              <a:buFontTx/>
              <a:buAutoNum type="arabicPeriod"/>
            </a:pPr>
            <a:r>
              <a:rPr lang="en-US" altLang="en-US" smtClean="0">
                <a:latin typeface="Bookman Old Style" pitchFamily="18" charset="0"/>
              </a:rPr>
              <a:t>Mechanical agents </a:t>
            </a:r>
          </a:p>
          <a:p>
            <a:pPr marL="609600" indent="-609600" algn="just" eaLnBrk="1" hangingPunct="1">
              <a:buFontTx/>
              <a:buAutoNum type="arabicPeriod"/>
            </a:pPr>
            <a:r>
              <a:rPr lang="en-US" altLang="en-US" smtClean="0">
                <a:latin typeface="Bookman Old Style" pitchFamily="18" charset="0"/>
              </a:rPr>
              <a:t>Absence /excess of a factor necessary to health</a:t>
            </a:r>
          </a:p>
          <a:p>
            <a:pPr marL="609600" indent="-609600" algn="just" eaLnBrk="1" hangingPunct="1">
              <a:buFontTx/>
              <a:buAutoNum type="arabicPeriod"/>
            </a:pPr>
            <a:r>
              <a:rPr lang="en-US" altLang="en-US" smtClean="0">
                <a:latin typeface="Bookman Old Style" pitchFamily="18" charset="0"/>
              </a:rPr>
              <a:t>Social agents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0070C0"/>
                </a:solidFill>
              </a:rPr>
              <a:t>HOST FACTORS (intrinsic)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en-US" altLang="en-US" sz="4000" smtClean="0"/>
              <a:t>Classified as;</a:t>
            </a:r>
          </a:p>
          <a:p>
            <a:pPr algn="just" eaLnBrk="1" hangingPunct="1">
              <a:buFontTx/>
              <a:buNone/>
            </a:pPr>
            <a:endParaRPr lang="en-US" altLang="en-US" b="1" smtClean="0">
              <a:latin typeface="Bookman Old Style" pitchFamily="18" charset="0"/>
            </a:endParaRPr>
          </a:p>
          <a:p>
            <a:pPr algn="just" eaLnBrk="1" hangingPunct="1"/>
            <a:r>
              <a:rPr lang="en-US" altLang="en-US" b="1" smtClean="0">
                <a:latin typeface="Bookman Old Style" pitchFamily="18" charset="0"/>
              </a:rPr>
              <a:t>Demographic characteristics</a:t>
            </a:r>
          </a:p>
          <a:p>
            <a:pPr algn="just" eaLnBrk="1" hangingPunct="1"/>
            <a:r>
              <a:rPr lang="en-US" altLang="en-US" b="1" smtClean="0">
                <a:latin typeface="Bookman Old Style" pitchFamily="18" charset="0"/>
              </a:rPr>
              <a:t>Biological characteristics</a:t>
            </a:r>
          </a:p>
          <a:p>
            <a:pPr algn="just" eaLnBrk="1" hangingPunct="1"/>
            <a:r>
              <a:rPr lang="en-US" altLang="en-US" b="1" smtClean="0">
                <a:latin typeface="Bookman Old Style" pitchFamily="18" charset="0"/>
              </a:rPr>
              <a:t>Social &amp; economic characteristics</a:t>
            </a:r>
          </a:p>
          <a:p>
            <a:pPr algn="just" eaLnBrk="1" hangingPunct="1"/>
            <a:r>
              <a:rPr lang="en-US" altLang="en-US" b="1" smtClean="0">
                <a:latin typeface="Bookman Old Style" pitchFamily="18" charset="0"/>
              </a:rPr>
              <a:t>Lifestyle factors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b="1" smtClean="0">
                <a:solidFill>
                  <a:srgbClr val="0070C0"/>
                </a:solidFill>
              </a:rPr>
              <a:t>ENVIRONMENTAL FACTORS (EXTRINSIC</a:t>
            </a:r>
            <a:r>
              <a:rPr lang="en-US" altLang="en-US" sz="4000" smtClean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1071563"/>
            <a:ext cx="8358188" cy="5500687"/>
          </a:xfrm>
        </p:spPr>
        <p:txBody>
          <a:bodyPr/>
          <a:lstStyle/>
          <a:p>
            <a:pPr marL="609600" indent="-609600" algn="just" eaLnBrk="1" hangingPunct="1">
              <a:lnSpc>
                <a:spcPct val="150000"/>
              </a:lnSpc>
            </a:pPr>
            <a:r>
              <a:rPr lang="en-US" altLang="en-US" smtClean="0"/>
              <a:t>Defined as; </a:t>
            </a:r>
          </a:p>
          <a:p>
            <a:pPr marL="609600" indent="-609600" algn="just" eaLnBrk="1" hangingPunct="1">
              <a:lnSpc>
                <a:spcPct val="150000"/>
              </a:lnSpc>
              <a:buFont typeface="Arial" charset="0"/>
              <a:buNone/>
            </a:pPr>
            <a:r>
              <a:rPr lang="en-US" altLang="en-US" smtClean="0"/>
              <a:t>	“all that which is external to the individual human host, living and non living &amp; with which he is in constant interaction”</a:t>
            </a:r>
          </a:p>
          <a:p>
            <a:pPr marL="609600" indent="-609600" algn="just" eaLnBrk="1" hangingPunct="1">
              <a:lnSpc>
                <a:spcPct val="150000"/>
              </a:lnSpc>
              <a:buFontTx/>
              <a:buNone/>
            </a:pPr>
            <a:r>
              <a:rPr lang="en-US" altLang="en-US" smtClean="0"/>
              <a:t>Divided into:-</a:t>
            </a:r>
          </a:p>
          <a:p>
            <a:pPr marL="1009650" lvl="1" indent="-609600" algn="just" eaLnBrk="1" hangingPunct="1">
              <a:lnSpc>
                <a:spcPct val="150000"/>
              </a:lnSpc>
              <a:buFontTx/>
              <a:buAutoNum type="arabicPeriod"/>
            </a:pPr>
            <a:r>
              <a:rPr lang="en-US" altLang="en-US" b="1" smtClean="0">
                <a:latin typeface="Bookman Old Style" pitchFamily="18" charset="0"/>
              </a:rPr>
              <a:t>Physical environment</a:t>
            </a:r>
          </a:p>
          <a:p>
            <a:pPr marL="1009650" lvl="1" indent="-609600" algn="just" eaLnBrk="1" hangingPunct="1">
              <a:lnSpc>
                <a:spcPct val="150000"/>
              </a:lnSpc>
              <a:buFontTx/>
              <a:buAutoNum type="arabicPeriod"/>
            </a:pPr>
            <a:r>
              <a:rPr lang="en-US" altLang="en-US" b="1" smtClean="0">
                <a:latin typeface="Bookman Old Style" pitchFamily="18" charset="0"/>
              </a:rPr>
              <a:t>Biological environment</a:t>
            </a:r>
          </a:p>
          <a:p>
            <a:pPr marL="1009650" lvl="1" indent="-609600" algn="just" eaLnBrk="1" hangingPunct="1">
              <a:lnSpc>
                <a:spcPct val="150000"/>
              </a:lnSpc>
              <a:buFontTx/>
              <a:buAutoNum type="arabicPeriod"/>
            </a:pPr>
            <a:r>
              <a:rPr lang="en-US" altLang="en-US" b="1" smtClean="0">
                <a:latin typeface="Bookman Old Style" pitchFamily="18" charset="0"/>
              </a:rPr>
              <a:t>Psychosocial environment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259</TotalTime>
  <Words>611</Words>
  <Application>Microsoft Office PowerPoint</Application>
  <PresentationFormat>On-screen Show (4:3)</PresentationFormat>
  <Paragraphs>247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 Light</vt:lpstr>
      <vt:lpstr>Calibri</vt:lpstr>
      <vt:lpstr>Times New Roman</vt:lpstr>
      <vt:lpstr>Comic Sans MS</vt:lpstr>
      <vt:lpstr>Bookman Old Style</vt:lpstr>
      <vt:lpstr>Theme1</vt:lpstr>
      <vt:lpstr>Slide 1</vt:lpstr>
      <vt:lpstr>Learning Objective---  At the end of the Class the student should be able to-</vt:lpstr>
      <vt:lpstr>CONTENTS</vt:lpstr>
      <vt:lpstr>CONCEPT OF DISEASE</vt:lpstr>
      <vt:lpstr>CONCEPT OF CAUSATION</vt:lpstr>
      <vt:lpstr>AGENT FACTORS</vt:lpstr>
      <vt:lpstr>Slide 7</vt:lpstr>
      <vt:lpstr>HOST FACTORS (intrinsic)</vt:lpstr>
      <vt:lpstr>ENVIRONMENTAL FACTORS (EXTRINSIC)</vt:lpstr>
      <vt:lpstr>RISK FACTORS</vt:lpstr>
      <vt:lpstr>Prominent risk factors</vt:lpstr>
      <vt:lpstr>ICEBERG CONCEPT</vt:lpstr>
      <vt:lpstr>Slide 13</vt:lpstr>
      <vt:lpstr>DISEASE  ELIMINATION</vt:lpstr>
      <vt:lpstr>Slide 15</vt:lpstr>
      <vt:lpstr>CONCEPTS OF PREVENTION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SUMMARY</vt:lpstr>
      <vt:lpstr>EXPECTED QUESTION</vt:lpstr>
      <vt:lpstr>Bibliography</vt:lpstr>
      <vt:lpstr>THANK YOU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OF DISEASE</dc:title>
  <dc:creator>DR SHIVKUMAR</dc:creator>
  <cp:lastModifiedBy>Dr Ram Tiwari</cp:lastModifiedBy>
  <cp:revision>94</cp:revision>
  <dcterms:created xsi:type="dcterms:W3CDTF">2008-07-20T14:27:02Z</dcterms:created>
  <dcterms:modified xsi:type="dcterms:W3CDTF">2022-08-31T06:42:34Z</dcterms:modified>
</cp:coreProperties>
</file>